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70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52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93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99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77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42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93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93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95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03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52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6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CDB7-B6E7-41ED-94BF-4E81D0E4EB8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9843-838A-4F9C-BA54-23762A222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icppct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mailto:gopalakrishnanchml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人工輸入 36">
            <a:extLst>
              <a:ext uri="{FF2B5EF4-FFF2-40B4-BE49-F238E27FC236}">
                <a16:creationId xmlns:a16="http://schemas.microsoft.com/office/drawing/2014/main" id="{2F9BDF98-6F55-4F91-B627-5E547FE74955}"/>
              </a:ext>
            </a:extLst>
          </p:cNvPr>
          <p:cNvSpPr/>
          <p:nvPr/>
        </p:nvSpPr>
        <p:spPr>
          <a:xfrm flipV="1">
            <a:off x="-5587" y="-1"/>
            <a:ext cx="6863588" cy="508319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3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34 h 10000"/>
              <a:gd name="connsiteX0" fmla="*/ 29 w 10000"/>
              <a:gd name="connsiteY0" fmla="*/ 56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9 w 10000"/>
              <a:gd name="connsiteY4" fmla="*/ 5679 h 10000"/>
              <a:gd name="connsiteX0" fmla="*/ 15 w 10000"/>
              <a:gd name="connsiteY0" fmla="*/ 593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93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" y="5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0" y="8560"/>
                  <a:pt x="5" y="7379"/>
                  <a:pt x="15" y="5939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人工輸入 36">
            <a:extLst>
              <a:ext uri="{FF2B5EF4-FFF2-40B4-BE49-F238E27FC236}">
                <a16:creationId xmlns:a16="http://schemas.microsoft.com/office/drawing/2014/main" id="{1199BA5A-2222-44EA-9B50-D97FAEE9B80F}"/>
              </a:ext>
            </a:extLst>
          </p:cNvPr>
          <p:cNvSpPr/>
          <p:nvPr/>
        </p:nvSpPr>
        <p:spPr>
          <a:xfrm flipV="1">
            <a:off x="-5588" y="-2"/>
            <a:ext cx="6863588" cy="508319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3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34 h 10000"/>
              <a:gd name="connsiteX0" fmla="*/ 29 w 10000"/>
              <a:gd name="connsiteY0" fmla="*/ 56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9 w 10000"/>
              <a:gd name="connsiteY4" fmla="*/ 5679 h 10000"/>
              <a:gd name="connsiteX0" fmla="*/ 15 w 10000"/>
              <a:gd name="connsiteY0" fmla="*/ 593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93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" y="5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0" y="8560"/>
                  <a:pt x="5" y="7379"/>
                  <a:pt x="15" y="5939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13F7727-5D7B-4973-B1C2-3DFA2B8C13D9}"/>
              </a:ext>
            </a:extLst>
          </p:cNvPr>
          <p:cNvSpPr txBox="1"/>
          <p:nvPr/>
        </p:nvSpPr>
        <p:spPr>
          <a:xfrm>
            <a:off x="1188054" y="1070874"/>
            <a:ext cx="181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>
                <a:solidFill>
                  <a:srgbClr val="D1821B"/>
                </a:solidFill>
              </a:rPr>
              <a:t>4</a:t>
            </a:r>
            <a:r>
              <a:rPr lang="en-US" altLang="zh-TW" sz="8000" baseline="30000" dirty="0">
                <a:solidFill>
                  <a:srgbClr val="D1821B"/>
                </a:solidFill>
              </a:rPr>
              <a:t>th</a:t>
            </a:r>
            <a:r>
              <a:rPr lang="en-US" altLang="zh-TW" sz="8000" dirty="0">
                <a:solidFill>
                  <a:srgbClr val="D1821B"/>
                </a:solidFill>
                <a:latin typeface="Poor Richard" panose="02080502050505020702" pitchFamily="18" charset="0"/>
              </a:rPr>
              <a:t>|</a:t>
            </a:r>
            <a:endParaRPr lang="zh-TW" altLang="en-US" sz="8000" dirty="0">
              <a:solidFill>
                <a:srgbClr val="D1821B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298F65A-5DEB-4908-843C-30BA22652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3" y="165092"/>
            <a:ext cx="786432" cy="73025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95FC684-0896-4898-830D-36468BCF465B}"/>
              </a:ext>
            </a:extLst>
          </p:cNvPr>
          <p:cNvSpPr txBox="1"/>
          <p:nvPr/>
        </p:nvSpPr>
        <p:spPr>
          <a:xfrm>
            <a:off x="2549866" y="1050330"/>
            <a:ext cx="3743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2400" b="1" dirty="0"/>
              <a:t>International Conference on Pollution Prevention and Clean Technologies</a:t>
            </a:r>
            <a:endParaRPr lang="zh-TW" altLang="en-US" sz="2400" b="1" dirty="0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59CE28BA-93B7-4A9D-9FD3-4D2513AF230B}"/>
              </a:ext>
            </a:extLst>
          </p:cNvPr>
          <p:cNvSpPr/>
          <p:nvPr/>
        </p:nvSpPr>
        <p:spPr>
          <a:xfrm rot="5400000">
            <a:off x="228985" y="1795265"/>
            <a:ext cx="5357171" cy="5815138"/>
          </a:xfrm>
          <a:prstGeom prst="triangle">
            <a:avLst>
              <a:gd name="adj" fmla="val 48222"/>
            </a:avLst>
          </a:prstGeom>
          <a:solidFill>
            <a:srgbClr val="0B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E8DFD4D-8713-4403-B006-EE3F2FB9B3EC}"/>
              </a:ext>
            </a:extLst>
          </p:cNvPr>
          <p:cNvSpPr txBox="1"/>
          <p:nvPr/>
        </p:nvSpPr>
        <p:spPr>
          <a:xfrm>
            <a:off x="55871" y="3985517"/>
            <a:ext cx="4365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400" b="1" dirty="0">
                <a:solidFill>
                  <a:srgbClr val="EEFF27"/>
                </a:solidFill>
                <a:latin typeface="Poppins-SemiBold"/>
              </a:rPr>
              <a:t>Together we can create innovative and clean technologies to Environmental issues.</a:t>
            </a:r>
            <a:endParaRPr lang="zh-TW" altLang="en-US" sz="1400" b="1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40E5DDB-A1A6-49EF-852B-E44B8E0C5A52}"/>
              </a:ext>
            </a:extLst>
          </p:cNvPr>
          <p:cNvSpPr/>
          <p:nvPr/>
        </p:nvSpPr>
        <p:spPr>
          <a:xfrm>
            <a:off x="-5588" y="5683170"/>
            <a:ext cx="3509250" cy="4222830"/>
          </a:xfrm>
          <a:prstGeom prst="rect">
            <a:avLst/>
          </a:prstGeom>
          <a:solidFill>
            <a:srgbClr val="0B54A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821115F-8D63-43E8-B049-7E2F82FEFC66}"/>
              </a:ext>
            </a:extLst>
          </p:cNvPr>
          <p:cNvSpPr txBox="1"/>
          <p:nvPr/>
        </p:nvSpPr>
        <p:spPr>
          <a:xfrm>
            <a:off x="144108" y="6277269"/>
            <a:ext cx="3055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rgbClr val="EEFF27"/>
                </a:solidFill>
                <a:latin typeface="Poppins-SemiBold"/>
              </a:rPr>
              <a:t>Conference Tracks</a:t>
            </a:r>
            <a:endParaRPr lang="zh-TW" altLang="en-US" sz="16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EE7AC9E-FDEA-4823-8C0C-EC2545885DAF}"/>
              </a:ext>
            </a:extLst>
          </p:cNvPr>
          <p:cNvSpPr txBox="1"/>
          <p:nvPr/>
        </p:nvSpPr>
        <p:spPr>
          <a:xfrm>
            <a:off x="567554" y="6435383"/>
            <a:ext cx="3055617" cy="3238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altLang="zh-TW" sz="1400" dirty="0">
                <a:solidFill>
                  <a:srgbClr val="FFFFFF"/>
                </a:solidFill>
                <a:latin typeface="Poppins-Regular"/>
              </a:rPr>
              <a:t>Fuels and Energy</a:t>
            </a:r>
          </a:p>
          <a:p>
            <a:pPr algn="l">
              <a:lnSpc>
                <a:spcPct val="250000"/>
              </a:lnSpc>
            </a:pPr>
            <a:r>
              <a:rPr lang="en-US" altLang="zh-TW" sz="1400" dirty="0">
                <a:solidFill>
                  <a:srgbClr val="FFFFFF"/>
                </a:solidFill>
                <a:latin typeface="Poppins-Regular"/>
              </a:rPr>
              <a:t>Sustainable Environment</a:t>
            </a:r>
          </a:p>
          <a:p>
            <a:pPr algn="l">
              <a:lnSpc>
                <a:spcPct val="250000"/>
              </a:lnSpc>
            </a:pPr>
            <a:r>
              <a:rPr lang="en-US" altLang="zh-TW" sz="1400" dirty="0">
                <a:solidFill>
                  <a:srgbClr val="FFFFFF"/>
                </a:solidFill>
                <a:latin typeface="Poppins-Regular"/>
              </a:rPr>
              <a:t>Green Engineering</a:t>
            </a:r>
          </a:p>
          <a:p>
            <a:pPr algn="l">
              <a:lnSpc>
                <a:spcPct val="250000"/>
              </a:lnSpc>
            </a:pPr>
            <a:r>
              <a:rPr lang="en-US" altLang="zh-TW" sz="1400" dirty="0">
                <a:solidFill>
                  <a:srgbClr val="FFFFFF"/>
                </a:solidFill>
                <a:latin typeface="Poppins-Regular"/>
              </a:rPr>
              <a:t>Circular Economy</a:t>
            </a:r>
          </a:p>
          <a:p>
            <a:pPr algn="l">
              <a:lnSpc>
                <a:spcPct val="250000"/>
              </a:lnSpc>
            </a:pPr>
            <a:r>
              <a:rPr lang="en-US" altLang="zh-TW" sz="1400" dirty="0">
                <a:solidFill>
                  <a:srgbClr val="FFFFFF"/>
                </a:solidFill>
                <a:latin typeface="Poppins-Regular"/>
              </a:rPr>
              <a:t>Green Social Impact</a:t>
            </a:r>
          </a:p>
          <a:p>
            <a:pPr algn="l">
              <a:lnSpc>
                <a:spcPct val="250000"/>
              </a:lnSpc>
            </a:pPr>
            <a:r>
              <a:rPr lang="en-US" altLang="zh-TW" sz="1400" dirty="0">
                <a:solidFill>
                  <a:srgbClr val="FFFFFF"/>
                </a:solidFill>
                <a:latin typeface="Poppins-Regular"/>
              </a:rPr>
              <a:t>AI Ecosystem</a:t>
            </a:r>
            <a:endParaRPr lang="zh-TW" altLang="en-US" sz="1400" dirty="0"/>
          </a:p>
        </p:txBody>
      </p:sp>
      <p:sp>
        <p:nvSpPr>
          <p:cNvPr id="30" name="閃電 29">
            <a:extLst>
              <a:ext uri="{FF2B5EF4-FFF2-40B4-BE49-F238E27FC236}">
                <a16:creationId xmlns:a16="http://schemas.microsoft.com/office/drawing/2014/main" id="{AA616445-5A13-473B-B514-D46AF8BC0D4A}"/>
              </a:ext>
            </a:extLst>
          </p:cNvPr>
          <p:cNvSpPr/>
          <p:nvPr/>
        </p:nvSpPr>
        <p:spPr>
          <a:xfrm>
            <a:off x="202689" y="6696444"/>
            <a:ext cx="286842" cy="301524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流程圖: 人工輸入 32">
            <a:extLst>
              <a:ext uri="{FF2B5EF4-FFF2-40B4-BE49-F238E27FC236}">
                <a16:creationId xmlns:a16="http://schemas.microsoft.com/office/drawing/2014/main" id="{E29DACEF-9A08-4CDF-9FFC-DE8A83E2318A}"/>
              </a:ext>
            </a:extLst>
          </p:cNvPr>
          <p:cNvSpPr/>
          <p:nvPr/>
        </p:nvSpPr>
        <p:spPr>
          <a:xfrm>
            <a:off x="3503666" y="4089670"/>
            <a:ext cx="3354337" cy="581633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53 h 10000"/>
              <a:gd name="connsiteX0" fmla="*/ 35 w 10000"/>
              <a:gd name="connsiteY0" fmla="*/ 27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5 w 10000"/>
              <a:gd name="connsiteY4" fmla="*/ 277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35" y="277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2" y="7592"/>
                  <a:pt x="23" y="5184"/>
                  <a:pt x="35" y="2776"/>
                </a:cubicBezTo>
                <a:close/>
              </a:path>
            </a:pathLst>
          </a:custGeom>
          <a:solidFill>
            <a:srgbClr val="CE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箭號: 五邊形 33">
            <a:extLst>
              <a:ext uri="{FF2B5EF4-FFF2-40B4-BE49-F238E27FC236}">
                <a16:creationId xmlns:a16="http://schemas.microsoft.com/office/drawing/2014/main" id="{816770A7-40FF-4CC4-ACCD-B051BDA7CD48}"/>
              </a:ext>
            </a:extLst>
          </p:cNvPr>
          <p:cNvSpPr/>
          <p:nvPr/>
        </p:nvSpPr>
        <p:spPr>
          <a:xfrm>
            <a:off x="-5589" y="3070410"/>
            <a:ext cx="3434589" cy="838829"/>
          </a:xfrm>
          <a:prstGeom prst="homePlate">
            <a:avLst/>
          </a:prstGeom>
          <a:solidFill>
            <a:srgbClr val="E38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000D523-1556-4E80-B075-D43F7408D732}"/>
              </a:ext>
            </a:extLst>
          </p:cNvPr>
          <p:cNvSpPr txBox="1"/>
          <p:nvPr/>
        </p:nvSpPr>
        <p:spPr>
          <a:xfrm>
            <a:off x="3665348" y="5711640"/>
            <a:ext cx="2989963" cy="144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000000"/>
                </a:solidFill>
                <a:latin typeface="OpenSans-Bold"/>
              </a:rPr>
              <a:t>Supporting Journals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53EFA"/>
                </a:solidFill>
                <a:latin typeface="Poppins-Medium"/>
              </a:rPr>
              <a:t>Korean Journal of Chemical Engineering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err="1">
                <a:solidFill>
                  <a:srgbClr val="053EFA"/>
                </a:solidFill>
                <a:latin typeface="Poppins-Medium"/>
              </a:rPr>
              <a:t>Decarbon</a:t>
            </a:r>
            <a:endParaRPr lang="en-US" altLang="zh-TW" sz="1400" dirty="0">
              <a:solidFill>
                <a:srgbClr val="053EFA"/>
              </a:solidFill>
              <a:latin typeface="Poppins-Medium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549050C-6047-41B7-87D4-BAB3E8A5E708}"/>
              </a:ext>
            </a:extLst>
          </p:cNvPr>
          <p:cNvSpPr txBox="1"/>
          <p:nvPr/>
        </p:nvSpPr>
        <p:spPr>
          <a:xfrm>
            <a:off x="115138" y="3172756"/>
            <a:ext cx="326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Abstract submission Deadline</a:t>
            </a:r>
          </a:p>
          <a:p>
            <a:r>
              <a:rPr lang="en-US" altLang="zh-TW" dirty="0">
                <a:solidFill>
                  <a:schemeClr val="bg1"/>
                </a:solidFill>
              </a:rPr>
              <a:t>July 15, 2026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6DB02D98-F530-4027-8ED9-F5BD8BDD4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1" y="8208514"/>
            <a:ext cx="432000" cy="432000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0FF79C8D-747E-4466-8F34-1C19B4C54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" y="7126230"/>
            <a:ext cx="432000" cy="432000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D43EF2B5-86E5-455D-AFD4-A8D551183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" y="7649656"/>
            <a:ext cx="432000" cy="432000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9C948760-A967-4BF2-9888-F4D0A408B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" y="9288060"/>
            <a:ext cx="432000" cy="432000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15C09DCC-4EC3-42D4-A69C-AEFC9839F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" y="8730912"/>
            <a:ext cx="432000" cy="432000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1C2BE905-E2E0-46C2-910C-33DF5C2C4217}"/>
              </a:ext>
            </a:extLst>
          </p:cNvPr>
          <p:cNvSpPr txBox="1"/>
          <p:nvPr/>
        </p:nvSpPr>
        <p:spPr>
          <a:xfrm>
            <a:off x="122419" y="4547855"/>
            <a:ext cx="343189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100" dirty="0">
                <a:solidFill>
                  <a:srgbClr val="FFFFFF"/>
                </a:solidFill>
                <a:latin typeface="Poppins-Light"/>
              </a:rPr>
              <a:t>The goal of the conference is to improve the sharing of knowledge (on clean</a:t>
            </a:r>
          </a:p>
          <a:p>
            <a:pPr algn="l"/>
            <a:r>
              <a:rPr lang="fr-FR" altLang="zh-TW" sz="1100" dirty="0">
                <a:solidFill>
                  <a:srgbClr val="FFFFFF"/>
                </a:solidFill>
                <a:latin typeface="Poppins-Light"/>
              </a:rPr>
              <a:t>technologies; energy sources/management;, carbon footprint; economic </a:t>
            </a:r>
            <a:r>
              <a:rPr lang="en-US" altLang="zh-TW" sz="1100" dirty="0">
                <a:solidFill>
                  <a:srgbClr val="FFFFFF"/>
                </a:solidFill>
                <a:latin typeface="Poppins-Light"/>
              </a:rPr>
              <a:t>models and policies) at the international level, so that politicians, entrepreneurs and other stakeholders are aware of hidden threats</a:t>
            </a:r>
          </a:p>
          <a:p>
            <a:pPr algn="l"/>
            <a:r>
              <a:rPr lang="en-US" altLang="zh-TW" sz="1100" dirty="0">
                <a:solidFill>
                  <a:srgbClr val="FFFFFF"/>
                </a:solidFill>
                <a:latin typeface="Poppins-Light"/>
              </a:rPr>
              <a:t>and new opportunities in the field of</a:t>
            </a:r>
          </a:p>
          <a:p>
            <a:pPr algn="l"/>
            <a:r>
              <a:rPr lang="en-US" altLang="zh-TW" sz="1100" dirty="0">
                <a:solidFill>
                  <a:srgbClr val="FFFFFF"/>
                </a:solidFill>
                <a:latin typeface="Poppins-Light"/>
              </a:rPr>
              <a:t>environmental technologies.</a:t>
            </a:r>
            <a:endParaRPr lang="zh-TW" altLang="en-US" sz="11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C9544639-534D-415A-A278-20D1DC349756}"/>
              </a:ext>
            </a:extLst>
          </p:cNvPr>
          <p:cNvSpPr txBox="1"/>
          <p:nvPr/>
        </p:nvSpPr>
        <p:spPr>
          <a:xfrm>
            <a:off x="3750942" y="7252697"/>
            <a:ext cx="3156812" cy="29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OpenSans-Bold"/>
              </a:rPr>
              <a:t>Venue</a:t>
            </a:r>
            <a:endParaRPr lang="zh-TW" altLang="en-US" dirty="0"/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F2215614-16F2-45C1-B72B-BEBA986D0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48" y="7399805"/>
            <a:ext cx="2431153" cy="1021886"/>
          </a:xfrm>
          <a:prstGeom prst="rect">
            <a:avLst/>
          </a:prstGeom>
        </p:spPr>
      </p:pic>
      <p:sp>
        <p:nvSpPr>
          <p:cNvPr id="57" name="文字方塊 56">
            <a:extLst>
              <a:ext uri="{FF2B5EF4-FFF2-40B4-BE49-F238E27FC236}">
                <a16:creationId xmlns:a16="http://schemas.microsoft.com/office/drawing/2014/main" id="{31BCB68E-106C-496E-98D5-0C9587ACA382}"/>
              </a:ext>
            </a:extLst>
          </p:cNvPr>
          <p:cNvSpPr txBox="1"/>
          <p:nvPr/>
        </p:nvSpPr>
        <p:spPr>
          <a:xfrm>
            <a:off x="4071212" y="8461969"/>
            <a:ext cx="31179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100" dirty="0" err="1">
                <a:latin typeface="Arial" panose="020B0604020202020204" pitchFamily="34" charset="0"/>
              </a:rPr>
              <a:t>Jurija</a:t>
            </a:r>
            <a:r>
              <a:rPr lang="en-US" altLang="zh-TW" sz="1100" dirty="0">
                <a:latin typeface="Arial" panose="020B0604020202020204" pitchFamily="34" charset="0"/>
              </a:rPr>
              <a:t> Gagarina 11, 87-100 </a:t>
            </a:r>
            <a:r>
              <a:rPr lang="en-US" altLang="zh-TW" sz="1100" dirty="0" err="1">
                <a:latin typeface="Arial" panose="020B0604020202020204" pitchFamily="34" charset="0"/>
              </a:rPr>
              <a:t>Toruń</a:t>
            </a:r>
            <a:r>
              <a:rPr lang="en-US" altLang="zh-TW" sz="1100" dirty="0">
                <a:latin typeface="Arial" panose="020B0604020202020204" pitchFamily="34" charset="0"/>
              </a:rPr>
              <a:t>,</a:t>
            </a:r>
            <a:r>
              <a:rPr lang="zh-TW" altLang="en-US" sz="1100" dirty="0">
                <a:latin typeface="Arial" panose="020B0604020202020204" pitchFamily="34" charset="0"/>
              </a:rPr>
              <a:t> </a:t>
            </a:r>
            <a:r>
              <a:rPr lang="en-US" altLang="zh-TW" sz="1100" dirty="0">
                <a:latin typeface="Open Sans" panose="020B0606030504020204" pitchFamily="34" charset="0"/>
              </a:rPr>
              <a:t>Poland</a:t>
            </a:r>
            <a:endParaRPr lang="zh-TW" altLang="en-US" sz="1100" dirty="0"/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EF60A085-FC9E-4E98-91A4-DA67DED4F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86" y="8905830"/>
            <a:ext cx="216000" cy="216000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80B8A5CC-3A46-4C2E-992B-DED03F021B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86" y="8517096"/>
            <a:ext cx="216000" cy="216000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4280CE23-075E-4C11-B4E2-A54FF06B99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12" y="9302261"/>
            <a:ext cx="216000" cy="216000"/>
          </a:xfrm>
          <a:prstGeom prst="rect">
            <a:avLst/>
          </a:prstGeom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A8254E9D-ACE9-425C-B6AC-63E6FB8DB738}"/>
              </a:ext>
            </a:extLst>
          </p:cNvPr>
          <p:cNvSpPr txBox="1"/>
          <p:nvPr/>
        </p:nvSpPr>
        <p:spPr>
          <a:xfrm>
            <a:off x="4123127" y="9271118"/>
            <a:ext cx="26672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hlinkClick r:id="rId13"/>
              </a:rPr>
              <a:t>https://icppct.com/</a:t>
            </a:r>
            <a:endParaRPr lang="zh-TW" altLang="en-US" sz="12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086F299-8668-4AC0-9B2D-16DBED40FB7C}"/>
              </a:ext>
            </a:extLst>
          </p:cNvPr>
          <p:cNvSpPr txBox="1"/>
          <p:nvPr/>
        </p:nvSpPr>
        <p:spPr>
          <a:xfrm>
            <a:off x="2565937" y="2092817"/>
            <a:ext cx="3597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September 7 – 9, 2026</a:t>
            </a:r>
            <a:endParaRPr lang="zh-TW" altLang="en-US" sz="24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255E2CA-7780-4459-8FDB-791347F20EA1}"/>
              </a:ext>
            </a:extLst>
          </p:cNvPr>
          <p:cNvSpPr txBox="1"/>
          <p:nvPr/>
        </p:nvSpPr>
        <p:spPr>
          <a:xfrm>
            <a:off x="4126686" y="8835453"/>
            <a:ext cx="27313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0" i="0" dirty="0">
                <a:solidFill>
                  <a:srgbClr val="5E5E5E"/>
                </a:solidFill>
                <a:effectLst/>
                <a:latin typeface="Google Sans"/>
                <a:hlinkClick r:id="rId14"/>
              </a:rPr>
              <a:t>icppct2021@gmail.com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3102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137</Words>
  <Application>Microsoft Office PowerPoint</Application>
  <PresentationFormat>A4 紙張 (210x297 公釐)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3" baseType="lpstr">
      <vt:lpstr>Google Sans</vt:lpstr>
      <vt:lpstr>OpenSans-Bold</vt:lpstr>
      <vt:lpstr>Poppins-Light</vt:lpstr>
      <vt:lpstr>Poppins-Medium</vt:lpstr>
      <vt:lpstr>Poppins-Regular</vt:lpstr>
      <vt:lpstr>Poppins-SemiBold</vt:lpstr>
      <vt:lpstr>Arial</vt:lpstr>
      <vt:lpstr>Calibri</vt:lpstr>
      <vt:lpstr>Calibri Light</vt:lpstr>
      <vt:lpstr>Open Sans</vt:lpstr>
      <vt:lpstr>Poor Richard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Chyi-How LAY</dc:creator>
  <cp:lastModifiedBy>Chyi-How LAY</cp:lastModifiedBy>
  <cp:revision>12</cp:revision>
  <dcterms:created xsi:type="dcterms:W3CDTF">2026-03-21T00:37:47Z</dcterms:created>
  <dcterms:modified xsi:type="dcterms:W3CDTF">2026-04-10T13:06:01Z</dcterms:modified>
</cp:coreProperties>
</file>